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6" r:id="rId2"/>
    <p:sldId id="270" r:id="rId3"/>
    <p:sldId id="271" r:id="rId4"/>
    <p:sldId id="257" r:id="rId5"/>
    <p:sldId id="259" r:id="rId6"/>
    <p:sldId id="260" r:id="rId7"/>
    <p:sldId id="261" r:id="rId8"/>
    <p:sldId id="262" r:id="rId9"/>
    <p:sldId id="263" r:id="rId10"/>
    <p:sldId id="264" r:id="rId11"/>
    <p:sldId id="258" r:id="rId12"/>
    <p:sldId id="265" r:id="rId13"/>
    <p:sldId id="266" r:id="rId14"/>
    <p:sldId id="267" r:id="rId15"/>
    <p:sldId id="268" r:id="rId16"/>
    <p:sldId id="269" r:id="rId17"/>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000"/>
    <a:srgbClr val="A02302"/>
    <a:srgbClr val="983000"/>
    <a:srgbClr val="C243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15"/>
    <p:restoredTop sz="94664"/>
  </p:normalViewPr>
  <p:slideViewPr>
    <p:cSldViewPr snapToGrid="0" snapToObjects="1">
      <p:cViewPr varScale="1">
        <p:scale>
          <a:sx n="143" d="100"/>
          <a:sy n="143" d="100"/>
        </p:scale>
        <p:origin x="384"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36E141-FB22-B546-A7AE-1F8B83D5A48B}"/>
              </a:ext>
            </a:extLst>
          </p:cNvPr>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4DB682-0978-8946-80AD-BB585008002E}"/>
              </a:ext>
            </a:extLst>
          </p:cNvPr>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fld id="{3D190DAF-C786-C042-9300-A5250D843F83}" type="datetimeFigureOut">
              <a:rPr lang="en-US" smtClean="0"/>
              <a:t>4/1/19</a:t>
            </a:fld>
            <a:endParaRPr lang="en-US"/>
          </a:p>
        </p:txBody>
      </p:sp>
      <p:sp>
        <p:nvSpPr>
          <p:cNvPr id="4" name="Footer Placeholder 3">
            <a:extLst>
              <a:ext uri="{FF2B5EF4-FFF2-40B4-BE49-F238E27FC236}">
                <a16:creationId xmlns:a16="http://schemas.microsoft.com/office/drawing/2014/main" id="{65B4BB10-6681-404E-B985-1CB6E874EEA7}"/>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6BE5532-7E18-8047-B817-21B2B7747E98}"/>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7525DBF1-1C9B-D149-9FFE-048E2A63F23F}" type="slidenum">
              <a:rPr lang="en-US" smtClean="0"/>
              <a:t>‹#›</a:t>
            </a:fld>
            <a:endParaRPr lang="en-US"/>
          </a:p>
        </p:txBody>
      </p:sp>
    </p:spTree>
    <p:extLst>
      <p:ext uri="{BB962C8B-B14F-4D97-AF65-F5344CB8AC3E}">
        <p14:creationId xmlns:p14="http://schemas.microsoft.com/office/powerpoint/2010/main" val="487934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57833CF9-016C-7E41-8DF4-17526282ED24}" type="datetimeFigureOut">
              <a:rPr lang="en-US" smtClean="0"/>
              <a:t>4/1/19</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F280561C-8FD4-DC49-B7B4-7F188B1CB1FB}" type="slidenum">
              <a:rPr lang="en-US" smtClean="0"/>
              <a:t>‹#›</a:t>
            </a:fld>
            <a:endParaRPr lang="en-US"/>
          </a:p>
        </p:txBody>
      </p:sp>
    </p:spTree>
    <p:extLst>
      <p:ext uri="{BB962C8B-B14F-4D97-AF65-F5344CB8AC3E}">
        <p14:creationId xmlns:p14="http://schemas.microsoft.com/office/powerpoint/2010/main" val="273352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4</a:t>
            </a:fld>
            <a:endParaRPr lang="en-US"/>
          </a:p>
        </p:txBody>
      </p:sp>
    </p:spTree>
    <p:extLst>
      <p:ext uri="{BB962C8B-B14F-4D97-AF65-F5344CB8AC3E}">
        <p14:creationId xmlns:p14="http://schemas.microsoft.com/office/powerpoint/2010/main" val="1030239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5</a:t>
            </a:fld>
            <a:endParaRPr lang="en-US"/>
          </a:p>
        </p:txBody>
      </p:sp>
    </p:spTree>
    <p:extLst>
      <p:ext uri="{BB962C8B-B14F-4D97-AF65-F5344CB8AC3E}">
        <p14:creationId xmlns:p14="http://schemas.microsoft.com/office/powerpoint/2010/main" val="265259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6</a:t>
            </a:fld>
            <a:endParaRPr lang="en-US"/>
          </a:p>
        </p:txBody>
      </p:sp>
    </p:spTree>
    <p:extLst>
      <p:ext uri="{BB962C8B-B14F-4D97-AF65-F5344CB8AC3E}">
        <p14:creationId xmlns:p14="http://schemas.microsoft.com/office/powerpoint/2010/main" val="245634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7</a:t>
            </a:fld>
            <a:endParaRPr lang="en-US"/>
          </a:p>
        </p:txBody>
      </p:sp>
    </p:spTree>
    <p:extLst>
      <p:ext uri="{BB962C8B-B14F-4D97-AF65-F5344CB8AC3E}">
        <p14:creationId xmlns:p14="http://schemas.microsoft.com/office/powerpoint/2010/main" val="2014585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8</a:t>
            </a:fld>
            <a:endParaRPr lang="en-US"/>
          </a:p>
        </p:txBody>
      </p:sp>
    </p:spTree>
    <p:extLst>
      <p:ext uri="{BB962C8B-B14F-4D97-AF65-F5344CB8AC3E}">
        <p14:creationId xmlns:p14="http://schemas.microsoft.com/office/powerpoint/2010/main" val="2297306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9</a:t>
            </a:fld>
            <a:endParaRPr lang="en-US"/>
          </a:p>
        </p:txBody>
      </p:sp>
    </p:spTree>
    <p:extLst>
      <p:ext uri="{BB962C8B-B14F-4D97-AF65-F5344CB8AC3E}">
        <p14:creationId xmlns:p14="http://schemas.microsoft.com/office/powerpoint/2010/main" val="2654070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11</a:t>
            </a:fld>
            <a:endParaRPr lang="en-US"/>
          </a:p>
        </p:txBody>
      </p:sp>
    </p:spTree>
    <p:extLst>
      <p:ext uri="{BB962C8B-B14F-4D97-AF65-F5344CB8AC3E}">
        <p14:creationId xmlns:p14="http://schemas.microsoft.com/office/powerpoint/2010/main" val="2285118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14</a:t>
            </a:fld>
            <a:endParaRPr lang="en-US"/>
          </a:p>
        </p:txBody>
      </p:sp>
    </p:spTree>
    <p:extLst>
      <p:ext uri="{BB962C8B-B14F-4D97-AF65-F5344CB8AC3E}">
        <p14:creationId xmlns:p14="http://schemas.microsoft.com/office/powerpoint/2010/main" val="325655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280561C-8FD4-DC49-B7B4-7F188B1CB1FB}" type="slidenum">
              <a:rPr lang="en-US" smtClean="0"/>
              <a:t>15</a:t>
            </a:fld>
            <a:endParaRPr lang="en-US"/>
          </a:p>
        </p:txBody>
      </p:sp>
    </p:spTree>
    <p:extLst>
      <p:ext uri="{BB962C8B-B14F-4D97-AF65-F5344CB8AC3E}">
        <p14:creationId xmlns:p14="http://schemas.microsoft.com/office/powerpoint/2010/main" val="1793644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39564-6A28-8846-8B62-FA69492420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05B3DB-B861-584C-804A-DC7AA51190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EB4B5F-5D2B-0A41-9F9C-5FBB2494FCE2}"/>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5" name="Footer Placeholder 4">
            <a:extLst>
              <a:ext uri="{FF2B5EF4-FFF2-40B4-BE49-F238E27FC236}">
                <a16:creationId xmlns:a16="http://schemas.microsoft.com/office/drawing/2014/main" id="{2764EB00-45A6-C24B-BA93-B3B1854C20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28100D-E9B8-CD45-ABC8-C53721C88DAB}"/>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2821417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61E27-DA07-034D-AEE6-309E5B89E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C9E92-62A0-5F4D-A1D5-6E7BBFF3BC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2F7F6D-60F9-2545-B103-928F4430DE50}"/>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5" name="Footer Placeholder 4">
            <a:extLst>
              <a:ext uri="{FF2B5EF4-FFF2-40B4-BE49-F238E27FC236}">
                <a16:creationId xmlns:a16="http://schemas.microsoft.com/office/drawing/2014/main" id="{EB60D4CD-3199-2947-A91B-9584F406B3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E3C2F6-2E37-F94B-B4AD-E32CE10980EA}"/>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3474063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A0A512-8698-F34C-9F04-63DED2DF31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828BC4-4FCF-DE45-8A39-74FAAE1CBB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74A4F6-AF46-CD44-8CBC-75DDB9287E01}"/>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5" name="Footer Placeholder 4">
            <a:extLst>
              <a:ext uri="{FF2B5EF4-FFF2-40B4-BE49-F238E27FC236}">
                <a16:creationId xmlns:a16="http://schemas.microsoft.com/office/drawing/2014/main" id="{E084EF42-DB13-7147-A29C-5BEC192F08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5D591D-183F-FD4E-8D53-4CE5996F6C71}"/>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270195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0E2C-8418-6546-B0E6-ED95674BFC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7086C8-38C5-F649-89A6-B6A7C23BEE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33FFD6-BC47-AA47-8E26-3246F85DFA9A}"/>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5" name="Footer Placeholder 4">
            <a:extLst>
              <a:ext uri="{FF2B5EF4-FFF2-40B4-BE49-F238E27FC236}">
                <a16:creationId xmlns:a16="http://schemas.microsoft.com/office/drawing/2014/main" id="{F8FC1ED8-460F-E24A-9593-185273DC60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B9426-4224-7046-8389-C78936B8EC31}"/>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1764548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AD1FE-8A66-7442-9268-2A7C5C54F5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B622010-151A-1E4E-8B1E-F23E32E11E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2F6A0E-18E9-124A-ACC8-A7113F03A67B}"/>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5" name="Footer Placeholder 4">
            <a:extLst>
              <a:ext uri="{FF2B5EF4-FFF2-40B4-BE49-F238E27FC236}">
                <a16:creationId xmlns:a16="http://schemas.microsoft.com/office/drawing/2014/main" id="{7DA0532B-B89E-2242-AB2F-79D8D01DC3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1AC26D-667E-A842-BAB3-1CA1BEDE726D}"/>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2892500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D324D-7610-9343-8FB4-423E8E1B47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7C4618-B5A0-B746-AA4A-B6BA5D32FA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03FB71-95AD-0046-8800-E3A259D740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202825-AAB6-E04C-88AC-575CC668A8D4}"/>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6" name="Footer Placeholder 5">
            <a:extLst>
              <a:ext uri="{FF2B5EF4-FFF2-40B4-BE49-F238E27FC236}">
                <a16:creationId xmlns:a16="http://schemas.microsoft.com/office/drawing/2014/main" id="{0DB82C71-1783-784F-88AC-035BAF8748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C0406-9792-9542-8719-400B9A54AE2C}"/>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4143842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EBE01-DEC0-EC42-80CB-4F49843A56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F4A035-39BD-044B-8E08-7156C9A72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13667B-21A3-604B-B886-6216735794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296CF0-203C-5445-9702-C01DE51A41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FFCDCE-94CA-5A4F-9283-96CA1899AE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988848-E8A5-A941-85DF-B843A3CB8158}"/>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8" name="Footer Placeholder 7">
            <a:extLst>
              <a:ext uri="{FF2B5EF4-FFF2-40B4-BE49-F238E27FC236}">
                <a16:creationId xmlns:a16="http://schemas.microsoft.com/office/drawing/2014/main" id="{D9417F4C-E544-9642-B6F7-BB0C8C5019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72D7AC-6848-CC4D-8ECF-A1AADD177091}"/>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374340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58EA7-6839-C64C-9C99-C4770F6DFD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50B27D-F70C-E44E-B395-BB760F3B37CC}"/>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4" name="Footer Placeholder 3">
            <a:extLst>
              <a:ext uri="{FF2B5EF4-FFF2-40B4-BE49-F238E27FC236}">
                <a16:creationId xmlns:a16="http://schemas.microsoft.com/office/drawing/2014/main" id="{1B859160-ECAA-F64A-9F73-668E3342F7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33BEA1-45B1-AD43-91FE-C553EA6C1D24}"/>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3480722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017D8A-4D0A-FC43-9EA6-02FC65FC1FEF}"/>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3" name="Footer Placeholder 2">
            <a:extLst>
              <a:ext uri="{FF2B5EF4-FFF2-40B4-BE49-F238E27FC236}">
                <a16:creationId xmlns:a16="http://schemas.microsoft.com/office/drawing/2014/main" id="{84135B25-19B3-3F4B-89DB-209A5949E9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C8228C-9BC2-7E43-B725-C2CE8C73892C}"/>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883033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F6734-DD73-A843-9226-74EE2032CF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0279C7-86D2-9C42-B239-A62ADF11CE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DD6CD4-7DD2-9941-AB6E-DD9B00816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FCD333-D80C-0A45-A38E-883213CADBC5}"/>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6" name="Footer Placeholder 5">
            <a:extLst>
              <a:ext uri="{FF2B5EF4-FFF2-40B4-BE49-F238E27FC236}">
                <a16:creationId xmlns:a16="http://schemas.microsoft.com/office/drawing/2014/main" id="{6C0BE069-A8E2-434D-A9A0-9D4C308F59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7532F2-6951-7542-A871-4FBEE0B12AF8}"/>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345763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7674D-4405-D848-A018-AE450A4100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025C83-8824-C947-863B-C67238EB5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25FA8F-9ECC-F74C-8D2F-E6FABB426D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4C9D7D-BF1F-D542-B142-8A5215BA3710}"/>
              </a:ext>
            </a:extLst>
          </p:cNvPr>
          <p:cNvSpPr>
            <a:spLocks noGrp="1"/>
          </p:cNvSpPr>
          <p:nvPr>
            <p:ph type="dt" sz="half" idx="10"/>
          </p:nvPr>
        </p:nvSpPr>
        <p:spPr/>
        <p:txBody>
          <a:bodyPr/>
          <a:lstStyle/>
          <a:p>
            <a:fld id="{7A21035F-9B29-9342-B0CA-7E2C7C5F157D}" type="datetimeFigureOut">
              <a:rPr lang="en-US" smtClean="0"/>
              <a:t>4/1/19</a:t>
            </a:fld>
            <a:endParaRPr lang="en-US"/>
          </a:p>
        </p:txBody>
      </p:sp>
      <p:sp>
        <p:nvSpPr>
          <p:cNvPr id="6" name="Footer Placeholder 5">
            <a:extLst>
              <a:ext uri="{FF2B5EF4-FFF2-40B4-BE49-F238E27FC236}">
                <a16:creationId xmlns:a16="http://schemas.microsoft.com/office/drawing/2014/main" id="{D3667366-D877-7443-87B3-6A35F33E54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ABD83D-369C-BB40-A187-93180271484B}"/>
              </a:ext>
            </a:extLst>
          </p:cNvPr>
          <p:cNvSpPr>
            <a:spLocks noGrp="1"/>
          </p:cNvSpPr>
          <p:nvPr>
            <p:ph type="sldNum" sz="quarter" idx="12"/>
          </p:nvPr>
        </p:nvSpPr>
        <p:spPr/>
        <p:txBody>
          <a:bodyPr/>
          <a:lstStyle/>
          <a:p>
            <a:fld id="{81277D36-8DA7-EA4D-BC5C-44C629753BDE}" type="slidenum">
              <a:rPr lang="en-US" smtClean="0"/>
              <a:t>‹#›</a:t>
            </a:fld>
            <a:endParaRPr lang="en-US"/>
          </a:p>
        </p:txBody>
      </p:sp>
    </p:spTree>
    <p:extLst>
      <p:ext uri="{BB962C8B-B14F-4D97-AF65-F5344CB8AC3E}">
        <p14:creationId xmlns:p14="http://schemas.microsoft.com/office/powerpoint/2010/main" val="176643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27396C-494C-0746-B8F1-0DB7AA5DB5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250828-001B-7B47-AABA-104F81A4C2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1371FB-DCB6-2C4D-95DD-8712FEBF3A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1035F-9B29-9342-B0CA-7E2C7C5F157D}" type="datetimeFigureOut">
              <a:rPr lang="en-US" smtClean="0"/>
              <a:t>4/1/19</a:t>
            </a:fld>
            <a:endParaRPr lang="en-US"/>
          </a:p>
        </p:txBody>
      </p:sp>
      <p:sp>
        <p:nvSpPr>
          <p:cNvPr id="5" name="Footer Placeholder 4">
            <a:extLst>
              <a:ext uri="{FF2B5EF4-FFF2-40B4-BE49-F238E27FC236}">
                <a16:creationId xmlns:a16="http://schemas.microsoft.com/office/drawing/2014/main" id="{F05DDEF6-DDFC-EA4F-B93F-F259BB2EE6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EF32FD-3FCF-5144-AC37-8AD0F2B899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77D36-8DA7-EA4D-BC5C-44C629753BDE}" type="slidenum">
              <a:rPr lang="en-US" smtClean="0"/>
              <a:t>‹#›</a:t>
            </a:fld>
            <a:endParaRPr lang="en-US"/>
          </a:p>
        </p:txBody>
      </p:sp>
    </p:spTree>
    <p:extLst>
      <p:ext uri="{BB962C8B-B14F-4D97-AF65-F5344CB8AC3E}">
        <p14:creationId xmlns:p14="http://schemas.microsoft.com/office/powerpoint/2010/main" val="191204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45C08-AD2A-E442-ADD5-4A46236E940F}"/>
              </a:ext>
            </a:extLst>
          </p:cNvPr>
          <p:cNvSpPr>
            <a:spLocks noGrp="1"/>
          </p:cNvSpPr>
          <p:nvPr>
            <p:ph type="ctrTitle"/>
          </p:nvPr>
        </p:nvSpPr>
        <p:spPr>
          <a:xfrm>
            <a:off x="433136" y="5091762"/>
            <a:ext cx="7834193" cy="1264588"/>
          </a:xfrm>
        </p:spPr>
        <p:txBody>
          <a:bodyPr anchor="ctr">
            <a:noAutofit/>
          </a:bodyPr>
          <a:lstStyle/>
          <a:p>
            <a:pPr algn="r"/>
            <a:r>
              <a:rPr lang="en-US" sz="4400" b="1" dirty="0"/>
              <a:t>Emptiness</a:t>
            </a:r>
            <a:r>
              <a:rPr lang="en-US" sz="4400" dirty="0"/>
              <a:t>: Where are the Figs?</a:t>
            </a:r>
          </a:p>
        </p:txBody>
      </p:sp>
      <p:sp>
        <p:nvSpPr>
          <p:cNvPr id="3" name="Subtitle 2">
            <a:extLst>
              <a:ext uri="{FF2B5EF4-FFF2-40B4-BE49-F238E27FC236}">
                <a16:creationId xmlns:a16="http://schemas.microsoft.com/office/drawing/2014/main" id="{5742BE7F-3032-CF47-8351-D6AFD54B523E}"/>
              </a:ext>
            </a:extLst>
          </p:cNvPr>
          <p:cNvSpPr>
            <a:spLocks noGrp="1"/>
          </p:cNvSpPr>
          <p:nvPr>
            <p:ph type="subTitle" idx="1"/>
          </p:nvPr>
        </p:nvSpPr>
        <p:spPr>
          <a:xfrm>
            <a:off x="8499107" y="5091763"/>
            <a:ext cx="2974207" cy="1264587"/>
          </a:xfrm>
        </p:spPr>
        <p:txBody>
          <a:bodyPr anchor="ctr">
            <a:normAutofit/>
          </a:bodyPr>
          <a:lstStyle/>
          <a:p>
            <a:pPr algn="l"/>
            <a:r>
              <a:rPr lang="en-US" sz="2000" dirty="0">
                <a:solidFill>
                  <a:srgbClr val="A02302"/>
                </a:solidFill>
              </a:rPr>
              <a:t>Mark 11:12-14, 19-25</a:t>
            </a:r>
          </a:p>
          <a:p>
            <a:pPr algn="l"/>
            <a:r>
              <a:rPr lang="en-US" sz="2000" dirty="0">
                <a:solidFill>
                  <a:srgbClr val="A02302"/>
                </a:solidFill>
              </a:rPr>
              <a:t>Matthew 21:18-22</a:t>
            </a:r>
          </a:p>
        </p:txBody>
      </p:sp>
      <p:pic>
        <p:nvPicPr>
          <p:cNvPr id="5" name="Picture 4" descr="A picture containing indoor&#10;&#10;Description automatically generated">
            <a:extLst>
              <a:ext uri="{FF2B5EF4-FFF2-40B4-BE49-F238E27FC236}">
                <a16:creationId xmlns:a16="http://schemas.microsoft.com/office/drawing/2014/main" id="{ED39BDF4-A59B-7E4F-B61F-0BC181FA00AD}"/>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983" y="10"/>
            <a:ext cx="12192000" cy="4571990"/>
          </a:xfrm>
          <a:prstGeom prst="rect">
            <a:avLst/>
          </a:prstGeom>
        </p:spPr>
      </p:pic>
      <p:cxnSp>
        <p:nvCxnSpPr>
          <p:cNvPr id="10" name="Straight Connector 9">
            <a:extLst>
              <a:ext uri="{FF2B5EF4-FFF2-40B4-BE49-F238E27FC236}">
                <a16:creationId xmlns:a16="http://schemas.microsoft.com/office/drawing/2014/main" id="{E126E481-B945-4179-BD79-05E96E9B29E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984645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indoor, sitting&#10;&#10;Description automatically generated">
            <a:extLst>
              <a:ext uri="{FF2B5EF4-FFF2-40B4-BE49-F238E27FC236}">
                <a16:creationId xmlns:a16="http://schemas.microsoft.com/office/drawing/2014/main" id="{2D747AD6-7EAC-F74C-A838-1AE3593363F6}"/>
              </a:ext>
            </a:extLst>
          </p:cNvPr>
          <p:cNvPicPr>
            <a:picLocks noChangeAspect="1"/>
          </p:cNvPicPr>
          <p:nvPr/>
        </p:nvPicPr>
        <p:blipFill rotWithShape="1">
          <a:blip r:embed="rId2" cstate="screen">
            <a:alphaModFix amt="50000"/>
            <a:extLst>
              <a:ext uri="{28A0092B-C50C-407E-A947-70E740481C1C}">
                <a14:useLocalDpi xmlns:a14="http://schemas.microsoft.com/office/drawing/2010/main"/>
              </a:ext>
            </a:extLst>
          </a:blip>
          <a:src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86BDBCDB-C013-6E4F-A8D4-A6FD52F7C1D4}"/>
              </a:ext>
            </a:extLst>
          </p:cNvPr>
          <p:cNvSpPr>
            <a:spLocks noGrp="1"/>
          </p:cNvSpPr>
          <p:nvPr>
            <p:ph type="title"/>
          </p:nvPr>
        </p:nvSpPr>
        <p:spPr>
          <a:xfrm>
            <a:off x="4387349" y="1200152"/>
            <a:ext cx="6897171" cy="4457696"/>
          </a:xfrm>
        </p:spPr>
        <p:txBody>
          <a:bodyPr vert="horz" lIns="91440" tIns="45720" rIns="91440" bIns="45720" rtlCol="0" anchor="ctr">
            <a:normAutofit/>
          </a:bodyPr>
          <a:lstStyle/>
          <a:p>
            <a:pPr algn="r"/>
            <a:r>
              <a:rPr lang="en-US" sz="5400" dirty="0">
                <a:solidFill>
                  <a:srgbClr val="FFFFFF"/>
                </a:solidFill>
              </a:rPr>
              <a:t>Jesus cursed the fig tree for its </a:t>
            </a:r>
            <a:r>
              <a:rPr lang="en-US" sz="5400" b="1" dirty="0">
                <a:solidFill>
                  <a:srgbClr val="FFFFFF"/>
                </a:solidFill>
              </a:rPr>
              <a:t>deception.</a:t>
            </a:r>
            <a:br>
              <a:rPr lang="en-US" sz="5400" dirty="0">
                <a:solidFill>
                  <a:srgbClr val="FFFFFF"/>
                </a:solidFill>
              </a:rPr>
            </a:br>
            <a:r>
              <a:rPr lang="en-US" sz="4000" b="1" dirty="0">
                <a:gradFill>
                  <a:gsLst>
                    <a:gs pos="100000">
                      <a:srgbClr val="A40000"/>
                    </a:gs>
                    <a:gs pos="0">
                      <a:srgbClr val="C00000"/>
                    </a:gs>
                  </a:gsLst>
                  <a:lin ang="2700000" scaled="1"/>
                </a:gradFill>
              </a:rPr>
              <a:t>It was all leaves and no fruit.</a:t>
            </a:r>
            <a:br>
              <a:rPr lang="en-US" sz="4000" b="1" dirty="0">
                <a:gradFill>
                  <a:gsLst>
                    <a:gs pos="100000">
                      <a:srgbClr val="A40000"/>
                    </a:gs>
                    <a:gs pos="0">
                      <a:srgbClr val="C00000"/>
                    </a:gs>
                  </a:gsLst>
                  <a:lin ang="2700000" scaled="1"/>
                </a:gradFill>
              </a:rPr>
            </a:br>
            <a:br>
              <a:rPr lang="en-US" sz="4000" b="1" dirty="0">
                <a:gradFill>
                  <a:gsLst>
                    <a:gs pos="100000">
                      <a:srgbClr val="A40000"/>
                    </a:gs>
                    <a:gs pos="0">
                      <a:srgbClr val="C00000"/>
                    </a:gs>
                  </a:gsLst>
                  <a:lin ang="2700000" scaled="1"/>
                </a:gradFill>
              </a:rPr>
            </a:br>
            <a:r>
              <a:rPr lang="en-US" sz="2400" dirty="0"/>
              <a:t>Jesus was judging the </a:t>
            </a:r>
            <a:r>
              <a:rPr lang="en-US" sz="2400" b="1" dirty="0"/>
              <a:t>spiritual</a:t>
            </a:r>
            <a:br>
              <a:rPr lang="en-US" sz="2400" b="1" dirty="0"/>
            </a:br>
            <a:r>
              <a:rPr lang="en-US" sz="2400" b="1" dirty="0"/>
              <a:t>emptiness</a:t>
            </a:r>
            <a:r>
              <a:rPr lang="en-US" sz="2400" dirty="0"/>
              <a:t> he had been witnessing</a:t>
            </a:r>
            <a:endParaRPr lang="en-US" sz="5400" dirty="0"/>
          </a:p>
        </p:txBody>
      </p:sp>
      <p:cxnSp>
        <p:nvCxnSpPr>
          <p:cNvPr id="12" name="Straight Connector 11">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5547302"/>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Mark 11:15-18</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5227493"/>
          </a:xfrm>
        </p:spPr>
        <p:txBody>
          <a:bodyPr>
            <a:normAutofit/>
          </a:bodyPr>
          <a:lstStyle/>
          <a:p>
            <a:pPr marL="0" indent="0">
              <a:lnSpc>
                <a:spcPct val="100000"/>
              </a:lnSpc>
              <a:buNone/>
            </a:pPr>
            <a:r>
              <a:rPr lang="en-AU" b="1" baseline="30000" dirty="0"/>
              <a:t>15 </a:t>
            </a:r>
            <a:r>
              <a:rPr lang="en-AU" dirty="0"/>
              <a:t>On reaching Jerusalem, Jesus entered the temple courts and began driving out those who were buying and selling there. He overturned the tables of the money changers and the benches of those selling doves, </a:t>
            </a:r>
            <a:r>
              <a:rPr lang="en-AU" b="1" baseline="30000" dirty="0"/>
              <a:t>16 </a:t>
            </a:r>
            <a:r>
              <a:rPr lang="en-AU" dirty="0"/>
              <a:t>and would not allow anyone to carry merchandise through the temple courts. </a:t>
            </a:r>
            <a:r>
              <a:rPr lang="en-AU" b="1" baseline="30000" dirty="0"/>
              <a:t>17 </a:t>
            </a:r>
            <a:r>
              <a:rPr lang="en-AU" dirty="0"/>
              <a:t>And as he taught them, he said, “Is it not written: ‘My house will be called a </a:t>
            </a:r>
            <a:r>
              <a:rPr lang="en-AU" b="1" dirty="0"/>
              <a:t>house of prayer for all nations</a:t>
            </a:r>
            <a:r>
              <a:rPr lang="en-AU" dirty="0"/>
              <a:t>’? But you have made it ‘</a:t>
            </a:r>
            <a:r>
              <a:rPr lang="en-AU" b="1" dirty="0"/>
              <a:t>a den of robbers</a:t>
            </a:r>
            <a:r>
              <a:rPr lang="en-AU" dirty="0"/>
              <a:t>.’”</a:t>
            </a:r>
          </a:p>
          <a:p>
            <a:pPr marL="0" indent="0">
              <a:lnSpc>
                <a:spcPct val="100000"/>
              </a:lnSpc>
              <a:buNone/>
            </a:pPr>
            <a:r>
              <a:rPr lang="en-AU" b="1" baseline="30000" dirty="0"/>
              <a:t>18 </a:t>
            </a:r>
            <a:r>
              <a:rPr lang="en-AU" dirty="0"/>
              <a:t>The chief priests and the teachers of the law heard this and began looking for a way to kill him, for they feared him, because the whole crowd was amazed at his teaching.</a:t>
            </a:r>
          </a:p>
        </p:txBody>
      </p:sp>
    </p:spTree>
    <p:extLst>
      <p:ext uri="{BB962C8B-B14F-4D97-AF65-F5344CB8AC3E}">
        <p14:creationId xmlns:p14="http://schemas.microsoft.com/office/powerpoint/2010/main" val="329314081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indoor, sitting&#10;&#10;Description automatically generated">
            <a:extLst>
              <a:ext uri="{FF2B5EF4-FFF2-40B4-BE49-F238E27FC236}">
                <a16:creationId xmlns:a16="http://schemas.microsoft.com/office/drawing/2014/main" id="{2D747AD6-7EAC-F74C-A838-1AE3593363F6}"/>
              </a:ext>
            </a:extLst>
          </p:cNvPr>
          <p:cNvPicPr>
            <a:picLocks noChangeAspect="1"/>
          </p:cNvPicPr>
          <p:nvPr/>
        </p:nvPicPr>
        <p:blipFill rotWithShape="1">
          <a:blip r:embed="rId2" cstate="screen">
            <a:alphaModFix amt="50000"/>
            <a:extLst>
              <a:ext uri="{28A0092B-C50C-407E-A947-70E740481C1C}">
                <a14:useLocalDpi xmlns:a14="http://schemas.microsoft.com/office/drawing/2010/main"/>
              </a:ext>
            </a:extLst>
          </a:blip>
          <a:src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86BDBCDB-C013-6E4F-A8D4-A6FD52F7C1D4}"/>
              </a:ext>
            </a:extLst>
          </p:cNvPr>
          <p:cNvSpPr>
            <a:spLocks noGrp="1"/>
          </p:cNvSpPr>
          <p:nvPr>
            <p:ph type="title"/>
          </p:nvPr>
        </p:nvSpPr>
        <p:spPr>
          <a:xfrm>
            <a:off x="4387349" y="1200152"/>
            <a:ext cx="6897171" cy="4457696"/>
          </a:xfrm>
        </p:spPr>
        <p:txBody>
          <a:bodyPr vert="horz" lIns="91440" tIns="45720" rIns="91440" bIns="45720" rtlCol="0" anchor="ctr">
            <a:normAutofit/>
          </a:bodyPr>
          <a:lstStyle/>
          <a:p>
            <a:r>
              <a:rPr lang="en-US" sz="5400" b="1" dirty="0">
                <a:solidFill>
                  <a:srgbClr val="FFFFFF"/>
                </a:solidFill>
              </a:rPr>
              <a:t>Activity vs Impact</a:t>
            </a:r>
            <a:br>
              <a:rPr lang="en-US" sz="5400" b="1" dirty="0">
                <a:solidFill>
                  <a:srgbClr val="FFFFFF"/>
                </a:solidFill>
              </a:rPr>
            </a:br>
            <a:r>
              <a:rPr lang="en-US" sz="4000" b="1" dirty="0">
                <a:gradFill>
                  <a:gsLst>
                    <a:gs pos="100000">
                      <a:srgbClr val="A40000"/>
                    </a:gs>
                    <a:gs pos="0">
                      <a:srgbClr val="C00000"/>
                    </a:gs>
                  </a:gsLst>
                  <a:lin ang="2700000" scaled="1"/>
                </a:gradFill>
              </a:rPr>
              <a:t>Beware of emptiness masking itself: the thick lush leaves</a:t>
            </a:r>
            <a:endParaRPr lang="en-US" sz="5400" dirty="0"/>
          </a:p>
        </p:txBody>
      </p:sp>
      <p:cxnSp>
        <p:nvCxnSpPr>
          <p:cNvPr id="12" name="Straight Connector 11">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5559834"/>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indoor, sitting&#10;&#10;Description automatically generated">
            <a:extLst>
              <a:ext uri="{FF2B5EF4-FFF2-40B4-BE49-F238E27FC236}">
                <a16:creationId xmlns:a16="http://schemas.microsoft.com/office/drawing/2014/main" id="{2D747AD6-7EAC-F74C-A838-1AE3593363F6}"/>
              </a:ext>
            </a:extLst>
          </p:cNvPr>
          <p:cNvPicPr>
            <a:picLocks noChangeAspect="1"/>
          </p:cNvPicPr>
          <p:nvPr/>
        </p:nvPicPr>
        <p:blipFill rotWithShape="1">
          <a:blip r:embed="rId2" cstate="screen">
            <a:alphaModFix amt="50000"/>
            <a:extLst>
              <a:ext uri="{28A0092B-C50C-407E-A947-70E740481C1C}">
                <a14:useLocalDpi xmlns:a14="http://schemas.microsoft.com/office/drawing/2010/main"/>
              </a:ext>
            </a:extLst>
          </a:blip>
          <a:src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86BDBCDB-C013-6E4F-A8D4-A6FD52F7C1D4}"/>
              </a:ext>
            </a:extLst>
          </p:cNvPr>
          <p:cNvSpPr>
            <a:spLocks noGrp="1"/>
          </p:cNvSpPr>
          <p:nvPr>
            <p:ph type="title"/>
          </p:nvPr>
        </p:nvSpPr>
        <p:spPr>
          <a:xfrm>
            <a:off x="4387349" y="1200152"/>
            <a:ext cx="6897171" cy="4457696"/>
          </a:xfrm>
        </p:spPr>
        <p:txBody>
          <a:bodyPr vert="horz" lIns="91440" tIns="45720" rIns="91440" bIns="45720" rtlCol="0" anchor="ctr">
            <a:normAutofit/>
          </a:bodyPr>
          <a:lstStyle/>
          <a:p>
            <a:r>
              <a:rPr lang="en-US" sz="5400" b="1" dirty="0">
                <a:solidFill>
                  <a:srgbClr val="FFFFFF"/>
                </a:solidFill>
              </a:rPr>
              <a:t>Producing Spiritual Fruit</a:t>
            </a:r>
            <a:br>
              <a:rPr lang="en-US" sz="5400" b="1" dirty="0">
                <a:solidFill>
                  <a:srgbClr val="FFFFFF"/>
                </a:solidFill>
              </a:rPr>
            </a:br>
            <a:r>
              <a:rPr lang="en-US" sz="4000" b="1" dirty="0">
                <a:gradFill>
                  <a:gsLst>
                    <a:gs pos="100000">
                      <a:srgbClr val="A40000"/>
                    </a:gs>
                    <a:gs pos="0">
                      <a:srgbClr val="C00000"/>
                    </a:gs>
                  </a:gsLst>
                  <a:lin ang="2700000" scaled="1"/>
                </a:gradFill>
              </a:rPr>
              <a:t>Starts and ends with dependence on the Father</a:t>
            </a:r>
            <a:endParaRPr lang="en-US" sz="5400" dirty="0"/>
          </a:p>
        </p:txBody>
      </p:sp>
      <p:cxnSp>
        <p:nvCxnSpPr>
          <p:cNvPr id="12" name="Straight Connector 11">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519771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John 15:1-5</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5227493"/>
          </a:xfrm>
        </p:spPr>
        <p:txBody>
          <a:bodyPr>
            <a:normAutofit/>
          </a:bodyPr>
          <a:lstStyle/>
          <a:p>
            <a:pPr marL="0" indent="0">
              <a:lnSpc>
                <a:spcPct val="100000"/>
              </a:lnSpc>
              <a:buNone/>
            </a:pPr>
            <a:r>
              <a:rPr lang="en-AU" b="1" baseline="30000" dirty="0"/>
              <a:t>1 </a:t>
            </a:r>
            <a:r>
              <a:rPr lang="en-AU" dirty="0"/>
              <a:t>“I am the true vine, and my Father is the gardener. </a:t>
            </a:r>
            <a:r>
              <a:rPr lang="en-AU" b="1" baseline="30000" dirty="0"/>
              <a:t>2 </a:t>
            </a:r>
            <a:r>
              <a:rPr lang="en-AU" dirty="0"/>
              <a:t>He cuts off every branch in me that bears no fruit, while every branch that does bear fruit he prunes so that it will be </a:t>
            </a:r>
            <a:r>
              <a:rPr lang="en-AU" b="1" dirty="0"/>
              <a:t>even more fruitful</a:t>
            </a:r>
            <a:r>
              <a:rPr lang="en-AU" dirty="0"/>
              <a:t>. </a:t>
            </a:r>
            <a:r>
              <a:rPr lang="en-AU" b="1" baseline="30000" dirty="0"/>
              <a:t>3 </a:t>
            </a:r>
            <a:r>
              <a:rPr lang="en-AU" dirty="0"/>
              <a:t>You are already clean because of the word I have spoken to you. </a:t>
            </a:r>
            <a:r>
              <a:rPr lang="en-AU" b="1" baseline="30000" dirty="0"/>
              <a:t>4 </a:t>
            </a:r>
            <a:r>
              <a:rPr lang="en-AU" dirty="0"/>
              <a:t>Remain in me, as I also remain in you. </a:t>
            </a:r>
            <a:r>
              <a:rPr lang="en-AU" b="1" dirty="0"/>
              <a:t>No branch can bear fruit by itself</a:t>
            </a:r>
            <a:r>
              <a:rPr lang="en-AU" dirty="0"/>
              <a:t>; it must remain in the vine. Neither can you bear fruit unless you remain in me.</a:t>
            </a:r>
          </a:p>
          <a:p>
            <a:pPr marL="0" indent="0">
              <a:lnSpc>
                <a:spcPct val="100000"/>
              </a:lnSpc>
              <a:buNone/>
            </a:pPr>
            <a:r>
              <a:rPr lang="en-AU" b="1" baseline="30000" dirty="0"/>
              <a:t>5 </a:t>
            </a:r>
            <a:r>
              <a:rPr lang="en-AU" dirty="0"/>
              <a:t>“I am the vine; you are the branches. </a:t>
            </a:r>
            <a:r>
              <a:rPr lang="en-AU" b="1" dirty="0"/>
              <a:t>If you remain in me and I in you, you will bear much fruit; apart from me you can do nothing.</a:t>
            </a:r>
          </a:p>
        </p:txBody>
      </p:sp>
    </p:spTree>
    <p:extLst>
      <p:ext uri="{BB962C8B-B14F-4D97-AF65-F5344CB8AC3E}">
        <p14:creationId xmlns:p14="http://schemas.microsoft.com/office/powerpoint/2010/main" val="379855430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Mark 11:20-25</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4911581"/>
          </a:xfrm>
        </p:spPr>
        <p:txBody>
          <a:bodyPr>
            <a:normAutofit/>
          </a:bodyPr>
          <a:lstStyle/>
          <a:p>
            <a:pPr marL="0" indent="0">
              <a:lnSpc>
                <a:spcPct val="100000"/>
              </a:lnSpc>
              <a:buNone/>
            </a:pPr>
            <a:r>
              <a:rPr lang="en-AU" b="1" baseline="30000" dirty="0"/>
              <a:t>22 </a:t>
            </a:r>
            <a:r>
              <a:rPr lang="en-AU" dirty="0"/>
              <a:t>“Have faith in God,” Jesus answered. </a:t>
            </a:r>
            <a:r>
              <a:rPr lang="en-AU" b="1" baseline="30000" dirty="0"/>
              <a:t>23 </a:t>
            </a:r>
            <a:r>
              <a:rPr lang="en-AU" dirty="0"/>
              <a:t>“Truly I tell you, if anyone says to this mountain, ‘Go, throw yourself into the sea,’ and does not doubt in their heart but believes that what they say will happen, it will be done for them. </a:t>
            </a:r>
            <a:r>
              <a:rPr lang="en-AU" b="1" baseline="30000" dirty="0"/>
              <a:t>24 </a:t>
            </a:r>
            <a:r>
              <a:rPr lang="en-AU" dirty="0"/>
              <a:t>Therefore I tell you, whatever you ask for in </a:t>
            </a:r>
            <a:r>
              <a:rPr lang="en-AU" b="1" dirty="0"/>
              <a:t>prayer</a:t>
            </a:r>
            <a:r>
              <a:rPr lang="en-AU" dirty="0"/>
              <a:t>, believe that you have received it, and it will be yours. </a:t>
            </a:r>
            <a:r>
              <a:rPr lang="en-AU" b="1" baseline="30000" dirty="0"/>
              <a:t>25 </a:t>
            </a:r>
            <a:r>
              <a:rPr lang="en-AU" dirty="0"/>
              <a:t>And when you stand praying, if you hold anything against anyone, </a:t>
            </a:r>
            <a:r>
              <a:rPr lang="en-AU" b="1" dirty="0"/>
              <a:t>forgive</a:t>
            </a:r>
            <a:r>
              <a:rPr lang="en-AU" dirty="0"/>
              <a:t> them, so that your Father in heaven may forgive you your sins.”</a:t>
            </a:r>
          </a:p>
        </p:txBody>
      </p:sp>
    </p:spTree>
    <p:extLst>
      <p:ext uri="{BB962C8B-B14F-4D97-AF65-F5344CB8AC3E}">
        <p14:creationId xmlns:p14="http://schemas.microsoft.com/office/powerpoint/2010/main" val="91203054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indoor, sitting&#10;&#10;Description automatically generated">
            <a:extLst>
              <a:ext uri="{FF2B5EF4-FFF2-40B4-BE49-F238E27FC236}">
                <a16:creationId xmlns:a16="http://schemas.microsoft.com/office/drawing/2014/main" id="{2D747AD6-7EAC-F74C-A838-1AE3593363F6}"/>
              </a:ext>
            </a:extLst>
          </p:cNvPr>
          <p:cNvPicPr>
            <a:picLocks noChangeAspect="1"/>
          </p:cNvPicPr>
          <p:nvPr/>
        </p:nvPicPr>
        <p:blipFill rotWithShape="1">
          <a:blip r:embed="rId2" cstate="screen">
            <a:alphaModFix amt="50000"/>
            <a:extLst>
              <a:ext uri="{28A0092B-C50C-407E-A947-70E740481C1C}">
                <a14:useLocalDpi xmlns:a14="http://schemas.microsoft.com/office/drawing/2010/main"/>
              </a:ext>
            </a:extLst>
          </a:blip>
          <a:src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86BDBCDB-C013-6E4F-A8D4-A6FD52F7C1D4}"/>
              </a:ext>
            </a:extLst>
          </p:cNvPr>
          <p:cNvSpPr>
            <a:spLocks noGrp="1"/>
          </p:cNvSpPr>
          <p:nvPr>
            <p:ph type="title"/>
          </p:nvPr>
        </p:nvSpPr>
        <p:spPr>
          <a:xfrm>
            <a:off x="4387349" y="1200152"/>
            <a:ext cx="6897171" cy="4457696"/>
          </a:xfrm>
        </p:spPr>
        <p:txBody>
          <a:bodyPr vert="horz" lIns="91440" tIns="45720" rIns="91440" bIns="45720" rtlCol="0" anchor="ctr">
            <a:normAutofit/>
          </a:bodyPr>
          <a:lstStyle/>
          <a:p>
            <a:r>
              <a:rPr lang="en-US" sz="3200" b="1" dirty="0">
                <a:gradFill>
                  <a:gsLst>
                    <a:gs pos="100000">
                      <a:srgbClr val="A40000"/>
                    </a:gs>
                    <a:gs pos="0">
                      <a:srgbClr val="C00000"/>
                    </a:gs>
                  </a:gsLst>
                  <a:lin ang="2700000" scaled="1"/>
                </a:gradFill>
              </a:rPr>
              <a:t>The withered fig tree reminds us:</a:t>
            </a:r>
            <a:br>
              <a:rPr lang="en-US" sz="3200" b="1" dirty="0">
                <a:gradFill>
                  <a:gsLst>
                    <a:gs pos="100000">
                      <a:srgbClr val="A40000"/>
                    </a:gs>
                    <a:gs pos="0">
                      <a:srgbClr val="C00000"/>
                    </a:gs>
                  </a:gsLst>
                  <a:lin ang="2700000" scaled="1"/>
                </a:gradFill>
              </a:rPr>
            </a:br>
            <a:r>
              <a:rPr lang="en-US" sz="600" b="1" dirty="0">
                <a:gradFill>
                  <a:gsLst>
                    <a:gs pos="100000">
                      <a:srgbClr val="A40000"/>
                    </a:gs>
                    <a:gs pos="0">
                      <a:srgbClr val="C00000"/>
                    </a:gs>
                  </a:gsLst>
                  <a:lin ang="2700000" scaled="1"/>
                </a:gradFill>
              </a:rPr>
              <a:t> </a:t>
            </a:r>
            <a:br>
              <a:rPr lang="en-US" sz="4000" dirty="0">
                <a:solidFill>
                  <a:srgbClr val="FFFFFF"/>
                </a:solidFill>
              </a:rPr>
            </a:br>
            <a:r>
              <a:rPr lang="en-US" sz="4000" dirty="0">
                <a:solidFill>
                  <a:srgbClr val="FFFFFF"/>
                </a:solidFill>
              </a:rPr>
              <a:t>It’s one thing to lack fruit out of season, it’s another thing to </a:t>
            </a:r>
            <a:r>
              <a:rPr lang="en-US" sz="4000" b="1" dirty="0">
                <a:solidFill>
                  <a:srgbClr val="FFFFFF"/>
                </a:solidFill>
              </a:rPr>
              <a:t>lack it while pretending to have it</a:t>
            </a:r>
            <a:r>
              <a:rPr lang="en-US" sz="4000" dirty="0">
                <a:solidFill>
                  <a:srgbClr val="FFFFFF"/>
                </a:solidFill>
              </a:rPr>
              <a:t>.</a:t>
            </a:r>
            <a:endParaRPr lang="en-US" sz="4000" dirty="0"/>
          </a:p>
        </p:txBody>
      </p:sp>
      <p:cxnSp>
        <p:nvCxnSpPr>
          <p:cNvPr id="12" name="Straight Connector 11">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448085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indoor, sitting&#10;&#10;Description automatically generated">
            <a:extLst>
              <a:ext uri="{FF2B5EF4-FFF2-40B4-BE49-F238E27FC236}">
                <a16:creationId xmlns:a16="http://schemas.microsoft.com/office/drawing/2014/main" id="{2D747AD6-7EAC-F74C-A838-1AE3593363F6}"/>
              </a:ext>
            </a:extLst>
          </p:cNvPr>
          <p:cNvPicPr>
            <a:picLocks noChangeAspect="1"/>
          </p:cNvPicPr>
          <p:nvPr/>
        </p:nvPicPr>
        <p:blipFill rotWithShape="1">
          <a:blip r:embed="rId2" cstate="screen">
            <a:alphaModFix amt="50000"/>
            <a:extLst>
              <a:ext uri="{28A0092B-C50C-407E-A947-70E740481C1C}">
                <a14:useLocalDpi xmlns:a14="http://schemas.microsoft.com/office/drawing/2010/main"/>
              </a:ext>
            </a:extLst>
          </a:blip>
          <a:srcRect/>
          <a:stretch/>
        </p:blipFill>
        <p:spPr>
          <a:xfrm>
            <a:off x="20" y="1"/>
            <a:ext cx="12191980" cy="6857999"/>
          </a:xfrm>
          <a:prstGeom prst="rect">
            <a:avLst/>
          </a:prstGeom>
        </p:spPr>
      </p:pic>
      <p:cxnSp>
        <p:nvCxnSpPr>
          <p:cNvPr id="12" name="Straight Connector 11">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 name="Picture 6" descr="A sandwich is sitting on a table&#10;&#10;Description automatically generated">
            <a:extLst>
              <a:ext uri="{FF2B5EF4-FFF2-40B4-BE49-F238E27FC236}">
                <a16:creationId xmlns:a16="http://schemas.microsoft.com/office/drawing/2014/main" id="{6B2F1D48-79AD-D641-BEDF-9116FD9330C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968606" y="479476"/>
            <a:ext cx="6411811" cy="5921082"/>
          </a:xfrm>
          <a:prstGeom prst="rect">
            <a:avLst/>
          </a:prstGeom>
        </p:spPr>
      </p:pic>
    </p:spTree>
    <p:extLst>
      <p:ext uri="{BB962C8B-B14F-4D97-AF65-F5344CB8AC3E}">
        <p14:creationId xmlns:p14="http://schemas.microsoft.com/office/powerpoint/2010/main" val="97828543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20EB187-900F-4AF5-813B-101456D9F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object, indoor, sitting&#10;&#10;Description automatically generated">
            <a:extLst>
              <a:ext uri="{FF2B5EF4-FFF2-40B4-BE49-F238E27FC236}">
                <a16:creationId xmlns:a16="http://schemas.microsoft.com/office/drawing/2014/main" id="{2D747AD6-7EAC-F74C-A838-1AE3593363F6}"/>
              </a:ext>
            </a:extLst>
          </p:cNvPr>
          <p:cNvPicPr>
            <a:picLocks noChangeAspect="1"/>
          </p:cNvPicPr>
          <p:nvPr/>
        </p:nvPicPr>
        <p:blipFill rotWithShape="1">
          <a:blip r:embed="rId2" cstate="screen">
            <a:alphaModFix amt="50000"/>
            <a:extLst>
              <a:ext uri="{28A0092B-C50C-407E-A947-70E740481C1C}">
                <a14:useLocalDpi xmlns:a14="http://schemas.microsoft.com/office/drawing/2010/main"/>
              </a:ext>
            </a:extLst>
          </a:blip>
          <a:srcRect/>
          <a:stretch/>
        </p:blipFill>
        <p:spPr>
          <a:xfrm>
            <a:off x="20" y="1"/>
            <a:ext cx="12191980" cy="6857999"/>
          </a:xfrm>
          <a:prstGeom prst="rect">
            <a:avLst/>
          </a:prstGeom>
        </p:spPr>
      </p:pic>
      <p:cxnSp>
        <p:nvCxnSpPr>
          <p:cNvPr id="12" name="Straight Connector 11">
            <a:extLst>
              <a:ext uri="{FF2B5EF4-FFF2-40B4-BE49-F238E27FC236}">
                <a16:creationId xmlns:a16="http://schemas.microsoft.com/office/drawing/2014/main" id="{624D17C8-E9C2-48A4-AA36-D7048A6CCC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5891" y="2286000"/>
            <a:ext cx="0" cy="22860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3" name="Picture 2" descr="A sandwich on a plate&#10;&#10;Description automatically generated">
            <a:extLst>
              <a:ext uri="{FF2B5EF4-FFF2-40B4-BE49-F238E27FC236}">
                <a16:creationId xmlns:a16="http://schemas.microsoft.com/office/drawing/2014/main" id="{05989A6C-8D28-6A46-8185-D00A5F952ED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408430" y="765672"/>
            <a:ext cx="7395990" cy="5546993"/>
          </a:xfrm>
          <a:prstGeom prst="rect">
            <a:avLst/>
          </a:prstGeom>
        </p:spPr>
      </p:pic>
    </p:spTree>
    <p:extLst>
      <p:ext uri="{BB962C8B-B14F-4D97-AF65-F5344CB8AC3E}">
        <p14:creationId xmlns:p14="http://schemas.microsoft.com/office/powerpoint/2010/main" val="39634639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Mark 11:12-14</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4911581"/>
          </a:xfrm>
        </p:spPr>
        <p:txBody>
          <a:bodyPr>
            <a:normAutofit/>
          </a:bodyPr>
          <a:lstStyle/>
          <a:p>
            <a:pPr marL="0" indent="0">
              <a:lnSpc>
                <a:spcPct val="100000"/>
              </a:lnSpc>
              <a:buNone/>
            </a:pPr>
            <a:r>
              <a:rPr lang="en-AU" b="1" baseline="30000" dirty="0"/>
              <a:t>12 </a:t>
            </a:r>
            <a:r>
              <a:rPr lang="en-AU" dirty="0"/>
              <a:t>The next day as they were leaving Bethany, Jesus was </a:t>
            </a:r>
            <a:r>
              <a:rPr lang="en-AU" b="1" dirty="0"/>
              <a:t>hungry</a:t>
            </a:r>
            <a:r>
              <a:rPr lang="en-AU" dirty="0"/>
              <a:t>. </a:t>
            </a:r>
            <a:r>
              <a:rPr lang="en-AU" b="1" baseline="30000" dirty="0"/>
              <a:t>13 </a:t>
            </a:r>
            <a:r>
              <a:rPr lang="en-AU" dirty="0"/>
              <a:t>Seeing in the distance a </a:t>
            </a:r>
            <a:r>
              <a:rPr lang="en-AU" b="1" dirty="0"/>
              <a:t>fig tree in leaf</a:t>
            </a:r>
            <a:r>
              <a:rPr lang="en-AU" dirty="0"/>
              <a:t>, he went to find out if it had any </a:t>
            </a:r>
            <a:r>
              <a:rPr lang="en-AU" b="1" dirty="0"/>
              <a:t>fruit</a:t>
            </a:r>
            <a:r>
              <a:rPr lang="en-AU" dirty="0"/>
              <a:t>. When he reached it, he found </a:t>
            </a:r>
            <a:r>
              <a:rPr lang="en-AU" b="1" dirty="0"/>
              <a:t>nothing but leaves</a:t>
            </a:r>
            <a:r>
              <a:rPr lang="en-AU" dirty="0"/>
              <a:t>, because it was not the season for figs. </a:t>
            </a:r>
            <a:r>
              <a:rPr lang="en-AU" b="1" baseline="30000" dirty="0"/>
              <a:t>14 </a:t>
            </a:r>
            <a:r>
              <a:rPr lang="en-AU" dirty="0"/>
              <a:t>Then he said to the tree, “May no one ever eat fruit from you again.” And his disciples heard him say it.</a:t>
            </a:r>
          </a:p>
          <a:p>
            <a:pPr marL="0" indent="0">
              <a:lnSpc>
                <a:spcPct val="100000"/>
              </a:lnSpc>
              <a:buNone/>
            </a:pPr>
            <a:endParaRPr lang="en-AU" dirty="0">
              <a:solidFill>
                <a:srgbClr val="FFFFFF"/>
              </a:solidFill>
            </a:endParaRPr>
          </a:p>
          <a:p>
            <a:pPr marL="0" indent="0" algn="r">
              <a:lnSpc>
                <a:spcPct val="100000"/>
              </a:lnSpc>
              <a:buNone/>
            </a:pPr>
            <a:r>
              <a:rPr lang="en-AU" dirty="0">
                <a:gradFill>
                  <a:gsLst>
                    <a:gs pos="100000">
                      <a:srgbClr val="A40000"/>
                    </a:gs>
                    <a:gs pos="0">
                      <a:srgbClr val="C00000"/>
                    </a:gs>
                  </a:gsLst>
                  <a:lin ang="2700000" scaled="1"/>
                </a:gradFill>
              </a:rPr>
              <a:t>(Mark 11:15-19 - Jesus Clears the Temple)</a:t>
            </a:r>
            <a:endParaRPr lang="en-US" dirty="0">
              <a:gradFill>
                <a:gsLst>
                  <a:gs pos="100000">
                    <a:srgbClr val="A40000"/>
                  </a:gs>
                  <a:gs pos="0">
                    <a:srgbClr val="C00000"/>
                  </a:gs>
                </a:gsLst>
                <a:lin ang="2700000" scaled="1"/>
              </a:gradFill>
            </a:endParaRPr>
          </a:p>
        </p:txBody>
      </p:sp>
    </p:spTree>
    <p:extLst>
      <p:ext uri="{BB962C8B-B14F-4D97-AF65-F5344CB8AC3E}">
        <p14:creationId xmlns:p14="http://schemas.microsoft.com/office/powerpoint/2010/main" val="410654417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Mark 11:20-25</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4911581"/>
          </a:xfrm>
        </p:spPr>
        <p:txBody>
          <a:bodyPr>
            <a:normAutofit/>
          </a:bodyPr>
          <a:lstStyle/>
          <a:p>
            <a:pPr marL="0" indent="0">
              <a:lnSpc>
                <a:spcPct val="100000"/>
              </a:lnSpc>
              <a:buNone/>
            </a:pPr>
            <a:r>
              <a:rPr lang="en-AU" b="1" baseline="30000" dirty="0"/>
              <a:t>20 </a:t>
            </a:r>
            <a:r>
              <a:rPr lang="en-AU" dirty="0"/>
              <a:t>In the morning, as they went along, they saw the fig tree withered from the roots. </a:t>
            </a:r>
            <a:r>
              <a:rPr lang="en-AU" b="1" baseline="30000" dirty="0"/>
              <a:t>21 </a:t>
            </a:r>
            <a:r>
              <a:rPr lang="en-AU" dirty="0"/>
              <a:t>Peter remembered and said to Jesus, “Rabbi, look! The fig tree you </a:t>
            </a:r>
            <a:r>
              <a:rPr lang="en-AU" b="1" dirty="0"/>
              <a:t>cursed</a:t>
            </a:r>
            <a:r>
              <a:rPr lang="en-AU" dirty="0"/>
              <a:t> has </a:t>
            </a:r>
            <a:r>
              <a:rPr lang="en-AU" b="1" dirty="0"/>
              <a:t>withered</a:t>
            </a:r>
            <a:r>
              <a:rPr lang="en-AU" dirty="0"/>
              <a:t>!”</a:t>
            </a:r>
          </a:p>
          <a:p>
            <a:pPr marL="0" indent="0">
              <a:lnSpc>
                <a:spcPct val="100000"/>
              </a:lnSpc>
              <a:buNone/>
            </a:pPr>
            <a:r>
              <a:rPr lang="en-AU" b="1" baseline="30000" dirty="0"/>
              <a:t>22 </a:t>
            </a:r>
            <a:r>
              <a:rPr lang="en-AU" dirty="0"/>
              <a:t>“Have faith in God,” Jesus answered. </a:t>
            </a:r>
            <a:r>
              <a:rPr lang="en-AU" b="1" baseline="30000" dirty="0"/>
              <a:t>23 </a:t>
            </a:r>
            <a:r>
              <a:rPr lang="en-AU" dirty="0"/>
              <a:t>“Truly I tell you, if anyone says to this mountain, ‘Go, throw yourself into the sea,’ and does not doubt in their heart but believes that what they say will happen, it will be done for them. </a:t>
            </a:r>
            <a:r>
              <a:rPr lang="en-AU" b="1" baseline="30000" dirty="0"/>
              <a:t>24 </a:t>
            </a:r>
            <a:r>
              <a:rPr lang="en-AU" dirty="0"/>
              <a:t>Therefore I tell you, whatever you ask for in </a:t>
            </a:r>
            <a:r>
              <a:rPr lang="en-AU" b="1" dirty="0"/>
              <a:t>prayer</a:t>
            </a:r>
            <a:r>
              <a:rPr lang="en-AU" dirty="0"/>
              <a:t>, believe that you have received it, and it will be yours. </a:t>
            </a:r>
            <a:r>
              <a:rPr lang="en-AU" b="1" baseline="30000" dirty="0"/>
              <a:t>25 </a:t>
            </a:r>
            <a:r>
              <a:rPr lang="en-AU" dirty="0"/>
              <a:t>And when you stand praying, if you hold anything against anyone, forgive them, so that your Father in heaven may forgive you your sins.”</a:t>
            </a:r>
          </a:p>
        </p:txBody>
      </p:sp>
    </p:spTree>
    <p:extLst>
      <p:ext uri="{BB962C8B-B14F-4D97-AF65-F5344CB8AC3E}">
        <p14:creationId xmlns:p14="http://schemas.microsoft.com/office/powerpoint/2010/main" val="665761620"/>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Matthew 21:18-22</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4911581"/>
          </a:xfrm>
        </p:spPr>
        <p:txBody>
          <a:bodyPr>
            <a:normAutofit/>
          </a:bodyPr>
          <a:lstStyle/>
          <a:p>
            <a:pPr marL="0" indent="0">
              <a:lnSpc>
                <a:spcPct val="100000"/>
              </a:lnSpc>
              <a:buNone/>
            </a:pPr>
            <a:r>
              <a:rPr lang="en-AU" b="1" baseline="30000" dirty="0"/>
              <a:t>18 </a:t>
            </a:r>
            <a:r>
              <a:rPr lang="en-AU" dirty="0"/>
              <a:t>Early in the morning, as Jesus was on his way back to the city, he was </a:t>
            </a:r>
            <a:r>
              <a:rPr lang="en-AU" b="1" dirty="0"/>
              <a:t>hungry</a:t>
            </a:r>
            <a:r>
              <a:rPr lang="en-AU" dirty="0"/>
              <a:t>.</a:t>
            </a:r>
            <a:r>
              <a:rPr lang="en-AU" b="1" baseline="30000" dirty="0"/>
              <a:t>19 </a:t>
            </a:r>
            <a:r>
              <a:rPr lang="en-AU" dirty="0"/>
              <a:t>Seeing a fig tree by the road, he went up to it but found nothing on it except leaves. Then he said to it, “May you never bear fruit again!” Immediately the tree </a:t>
            </a:r>
            <a:r>
              <a:rPr lang="en-AU" b="1" dirty="0"/>
              <a:t>withered</a:t>
            </a:r>
            <a:r>
              <a:rPr lang="en-AU" dirty="0"/>
              <a:t>.</a:t>
            </a:r>
          </a:p>
          <a:p>
            <a:pPr marL="0" indent="0">
              <a:lnSpc>
                <a:spcPct val="100000"/>
              </a:lnSpc>
              <a:buNone/>
            </a:pPr>
            <a:r>
              <a:rPr lang="en-AU" b="1" baseline="30000" dirty="0"/>
              <a:t>20 </a:t>
            </a:r>
            <a:r>
              <a:rPr lang="en-AU" dirty="0"/>
              <a:t>When the disciples saw this, they were amazed. “How did the fig tree wither so quickly?” they asked.</a:t>
            </a:r>
          </a:p>
          <a:p>
            <a:pPr marL="0" indent="0">
              <a:lnSpc>
                <a:spcPct val="100000"/>
              </a:lnSpc>
              <a:buNone/>
            </a:pPr>
            <a:r>
              <a:rPr lang="en-AU" b="1" baseline="30000" dirty="0"/>
              <a:t>21 </a:t>
            </a:r>
            <a:r>
              <a:rPr lang="en-AU" dirty="0"/>
              <a:t>Jesus replied, “Truly I tell you, if you have faith and do not doubt, not only can you do what was done to the fig tree, but also you can say to this mountain, ‘Go, throw yourself into the sea,’ and it will be done. </a:t>
            </a:r>
            <a:r>
              <a:rPr lang="en-AU" b="1" baseline="30000" dirty="0"/>
              <a:t>22 </a:t>
            </a:r>
            <a:r>
              <a:rPr lang="en-AU" dirty="0"/>
              <a:t>If you believe, you will receive whatever you ask for in </a:t>
            </a:r>
            <a:r>
              <a:rPr lang="en-AU" b="1" dirty="0"/>
              <a:t>prayer</a:t>
            </a:r>
            <a:r>
              <a:rPr lang="en-AU" dirty="0"/>
              <a:t>.”</a:t>
            </a:r>
          </a:p>
        </p:txBody>
      </p:sp>
    </p:spTree>
    <p:extLst>
      <p:ext uri="{BB962C8B-B14F-4D97-AF65-F5344CB8AC3E}">
        <p14:creationId xmlns:p14="http://schemas.microsoft.com/office/powerpoint/2010/main" val="2412682714"/>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The Fig Tree: Israel’s Spirituality</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4911581"/>
          </a:xfrm>
        </p:spPr>
        <p:txBody>
          <a:bodyPr>
            <a:normAutofit/>
          </a:bodyPr>
          <a:lstStyle/>
          <a:p>
            <a:pPr marL="0" indent="0">
              <a:lnSpc>
                <a:spcPct val="100000"/>
              </a:lnSpc>
              <a:buNone/>
            </a:pPr>
            <a:r>
              <a:rPr lang="en-AU" dirty="0"/>
              <a:t>“In days to come Jacob will take root, Israel will bud and blossom and fill all the world with fruit.” (Isaiah 27:6)</a:t>
            </a:r>
          </a:p>
          <a:p>
            <a:pPr marL="0" indent="0" algn="ctr">
              <a:lnSpc>
                <a:spcPct val="100000"/>
              </a:lnSpc>
              <a:buNone/>
            </a:pPr>
            <a:r>
              <a:rPr lang="en-AU" dirty="0">
                <a:gradFill>
                  <a:gsLst>
                    <a:gs pos="100000">
                      <a:srgbClr val="A40000"/>
                    </a:gs>
                    <a:gs pos="0">
                      <a:srgbClr val="C00000"/>
                    </a:gs>
                  </a:gsLst>
                  <a:lin ang="2700000" scaled="1"/>
                </a:gradFill>
              </a:rPr>
              <a:t>but then…</a:t>
            </a:r>
          </a:p>
          <a:p>
            <a:pPr marL="0" indent="0">
              <a:lnSpc>
                <a:spcPct val="100000"/>
              </a:lnSpc>
              <a:buNone/>
            </a:pPr>
            <a:r>
              <a:rPr lang="en-AU" dirty="0"/>
              <a:t>“What misery is mine! I am like one who gathers summer fruit at the gleaning of the vineyard; there is no cluster of grapes to eat, </a:t>
            </a:r>
            <a:r>
              <a:rPr lang="en-AU" b="1" dirty="0"/>
              <a:t>none of the early figs that I crave</a:t>
            </a:r>
            <a:r>
              <a:rPr lang="en-AU" dirty="0"/>
              <a:t>.” (Micah 7:1)</a:t>
            </a:r>
          </a:p>
          <a:p>
            <a:pPr marL="0" indent="0">
              <a:lnSpc>
                <a:spcPct val="100000"/>
              </a:lnSpc>
              <a:buNone/>
            </a:pPr>
            <a:r>
              <a:rPr lang="en-AU" dirty="0"/>
              <a:t>“I will take away their harvest, declares the </a:t>
            </a:r>
            <a:r>
              <a:rPr lang="en-AU" cap="small" dirty="0"/>
              <a:t>Lord</a:t>
            </a:r>
            <a:r>
              <a:rPr lang="en-AU" dirty="0"/>
              <a:t>. There will be no grapes on the vine. There will be </a:t>
            </a:r>
            <a:r>
              <a:rPr lang="en-AU" b="1" dirty="0"/>
              <a:t>no figs</a:t>
            </a:r>
            <a:r>
              <a:rPr lang="en-AU" dirty="0"/>
              <a:t> on the tree, and their leaves will </a:t>
            </a:r>
            <a:r>
              <a:rPr lang="en-AU" b="1" dirty="0"/>
              <a:t>wither</a:t>
            </a:r>
            <a:r>
              <a:rPr lang="en-AU" dirty="0"/>
              <a:t>. What I have given them will be taken from them.” </a:t>
            </a:r>
            <a:br>
              <a:rPr lang="en-AU" dirty="0"/>
            </a:br>
            <a:r>
              <a:rPr lang="en-AU" dirty="0"/>
              <a:t>(Jeremiah 8:13)</a:t>
            </a:r>
          </a:p>
        </p:txBody>
      </p:sp>
    </p:spTree>
    <p:extLst>
      <p:ext uri="{BB962C8B-B14F-4D97-AF65-F5344CB8AC3E}">
        <p14:creationId xmlns:p14="http://schemas.microsoft.com/office/powerpoint/2010/main" val="2764280429"/>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The Fig Tree: Israel’s Spirituality</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4911581"/>
          </a:xfrm>
        </p:spPr>
        <p:txBody>
          <a:bodyPr>
            <a:normAutofit/>
          </a:bodyPr>
          <a:lstStyle/>
          <a:p>
            <a:pPr marL="0" indent="0">
              <a:lnSpc>
                <a:spcPct val="100000"/>
              </a:lnSpc>
              <a:buNone/>
            </a:pPr>
            <a:r>
              <a:rPr lang="en-AU" dirty="0"/>
              <a:t>“When I found Israel, it was like finding grapes in the desert; when I saw your ancestors, it was like seeing the </a:t>
            </a:r>
            <a:r>
              <a:rPr lang="en-AU" b="1" dirty="0"/>
              <a:t>early fruit on the fig tree</a:t>
            </a:r>
            <a:r>
              <a:rPr lang="en-AU" dirty="0"/>
              <a:t>. But when they came to Baal </a:t>
            </a:r>
            <a:r>
              <a:rPr lang="en-AU" dirty="0" err="1"/>
              <a:t>Peor</a:t>
            </a:r>
            <a:r>
              <a:rPr lang="en-AU" dirty="0"/>
              <a:t>, they consecrated themselves to that shameful idol and became as vile as the thing they loved…</a:t>
            </a:r>
          </a:p>
          <a:p>
            <a:pPr marL="0" indent="0">
              <a:lnSpc>
                <a:spcPct val="100000"/>
              </a:lnSpc>
              <a:buNone/>
            </a:pPr>
            <a:r>
              <a:rPr lang="en-AU" dirty="0"/>
              <a:t>Ephraim is blighted, their </a:t>
            </a:r>
            <a:r>
              <a:rPr lang="en-AU" b="1" dirty="0"/>
              <a:t>root is withered</a:t>
            </a:r>
            <a:r>
              <a:rPr lang="en-AU" dirty="0"/>
              <a:t>, they yield </a:t>
            </a:r>
            <a:r>
              <a:rPr lang="en-AU" b="1" dirty="0"/>
              <a:t>no fruit</a:t>
            </a:r>
            <a:r>
              <a:rPr lang="en-AU" dirty="0"/>
              <a:t>…”</a:t>
            </a:r>
            <a:br>
              <a:rPr lang="en-AU" dirty="0"/>
            </a:br>
            <a:r>
              <a:rPr lang="en-AU" dirty="0"/>
              <a:t>								        (Hosea 9:10, 16)</a:t>
            </a:r>
          </a:p>
        </p:txBody>
      </p:sp>
    </p:spTree>
    <p:extLst>
      <p:ext uri="{BB962C8B-B14F-4D97-AF65-F5344CB8AC3E}">
        <p14:creationId xmlns:p14="http://schemas.microsoft.com/office/powerpoint/2010/main" val="247061438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4">
            <a:extLst>
              <a:ext uri="{FF2B5EF4-FFF2-40B4-BE49-F238E27FC236}">
                <a16:creationId xmlns:a16="http://schemas.microsoft.com/office/drawing/2014/main" id="{11D323E3-E0E0-8B4F-BF22-4C30BDD4609D}"/>
              </a:ext>
            </a:extLst>
          </p:cNvPr>
          <p:cNvPicPr>
            <a:picLocks noChangeAspect="1"/>
          </p:cNvPicPr>
          <p:nvPr/>
        </p:nvPicPr>
        <p:blipFill rotWithShape="1">
          <a:blip r:embed="rId3" cstate="screen">
            <a:alphaModFix amt="35000"/>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470E530B-2843-CF4F-8D7D-CC92FBEAEE63}"/>
              </a:ext>
            </a:extLst>
          </p:cNvPr>
          <p:cNvSpPr>
            <a:spLocks noGrp="1"/>
          </p:cNvSpPr>
          <p:nvPr>
            <p:ph type="title"/>
          </p:nvPr>
        </p:nvSpPr>
        <p:spPr>
          <a:xfrm>
            <a:off x="838200" y="365125"/>
            <a:ext cx="10515600" cy="900257"/>
          </a:xfrm>
        </p:spPr>
        <p:txBody>
          <a:bodyPr>
            <a:normAutofit/>
          </a:bodyPr>
          <a:lstStyle/>
          <a:p>
            <a:pPr algn="r"/>
            <a:r>
              <a:rPr lang="en-US" b="1" dirty="0">
                <a:gradFill flip="none" rotWithShape="1">
                  <a:gsLst>
                    <a:gs pos="100000">
                      <a:srgbClr val="A40000"/>
                    </a:gs>
                    <a:gs pos="0">
                      <a:srgbClr val="C00000"/>
                    </a:gs>
                  </a:gsLst>
                  <a:lin ang="2700000" scaled="1"/>
                  <a:tileRect/>
                </a:gradFill>
              </a:rPr>
              <a:t>The Fig Tree: Israel’s Spirituality</a:t>
            </a:r>
          </a:p>
        </p:txBody>
      </p:sp>
      <p:sp>
        <p:nvSpPr>
          <p:cNvPr id="10" name="Content Placeholder 9">
            <a:extLst>
              <a:ext uri="{FF2B5EF4-FFF2-40B4-BE49-F238E27FC236}">
                <a16:creationId xmlns:a16="http://schemas.microsoft.com/office/drawing/2014/main" id="{B0B60A1C-25D1-497E-994F-2960AB543A27}"/>
              </a:ext>
            </a:extLst>
          </p:cNvPr>
          <p:cNvSpPr>
            <a:spLocks noGrp="1"/>
          </p:cNvSpPr>
          <p:nvPr>
            <p:ph idx="1"/>
          </p:nvPr>
        </p:nvSpPr>
        <p:spPr>
          <a:xfrm>
            <a:off x="838200" y="1265382"/>
            <a:ext cx="10515600" cy="4911581"/>
          </a:xfrm>
        </p:spPr>
        <p:txBody>
          <a:bodyPr>
            <a:normAutofit/>
          </a:bodyPr>
          <a:lstStyle/>
          <a:p>
            <a:pPr marL="0" indent="0">
              <a:lnSpc>
                <a:spcPct val="100000"/>
              </a:lnSpc>
              <a:buNone/>
            </a:pPr>
            <a:r>
              <a:rPr lang="en-AU" dirty="0"/>
              <a:t>“When I found Israel, it was like finding grapes in the desert; when I saw your ancestors, it was like seeing the </a:t>
            </a:r>
            <a:r>
              <a:rPr lang="en-AU" b="1" dirty="0"/>
              <a:t>early fruit on the fig tree</a:t>
            </a:r>
            <a:r>
              <a:rPr lang="en-AU" dirty="0"/>
              <a:t>. But when they came to Baal </a:t>
            </a:r>
            <a:r>
              <a:rPr lang="en-AU" dirty="0" err="1"/>
              <a:t>Peor</a:t>
            </a:r>
            <a:r>
              <a:rPr lang="en-AU" dirty="0"/>
              <a:t>, they consecrated themselves to that shameful idol and became as vile as the thing they loved…</a:t>
            </a:r>
          </a:p>
          <a:p>
            <a:pPr marL="0" indent="0">
              <a:lnSpc>
                <a:spcPct val="100000"/>
              </a:lnSpc>
              <a:buNone/>
            </a:pPr>
            <a:r>
              <a:rPr lang="en-AU" dirty="0"/>
              <a:t>Ephraim is blighted, their </a:t>
            </a:r>
            <a:r>
              <a:rPr lang="en-AU" b="1" dirty="0"/>
              <a:t>root is withered</a:t>
            </a:r>
            <a:r>
              <a:rPr lang="en-AU" dirty="0"/>
              <a:t>, they yield </a:t>
            </a:r>
            <a:r>
              <a:rPr lang="en-AU" b="1" dirty="0"/>
              <a:t>no fruit</a:t>
            </a:r>
            <a:r>
              <a:rPr lang="en-AU" dirty="0"/>
              <a:t>…”</a:t>
            </a:r>
            <a:br>
              <a:rPr lang="en-AU" dirty="0"/>
            </a:br>
            <a:r>
              <a:rPr lang="en-AU" dirty="0"/>
              <a:t>								        (Hosea 9:10, 16)</a:t>
            </a:r>
          </a:p>
          <a:p>
            <a:pPr marL="0" indent="0">
              <a:lnSpc>
                <a:spcPct val="100000"/>
              </a:lnSpc>
              <a:buNone/>
            </a:pPr>
            <a:endParaRPr lang="en-AU" dirty="0"/>
          </a:p>
          <a:p>
            <a:pPr marL="0" indent="0" algn="r">
              <a:lnSpc>
                <a:spcPct val="100000"/>
              </a:lnSpc>
              <a:buNone/>
            </a:pPr>
            <a:r>
              <a:rPr lang="en-AU" sz="3600" b="1" dirty="0">
                <a:gradFill>
                  <a:gsLst>
                    <a:gs pos="100000">
                      <a:srgbClr val="A40000"/>
                    </a:gs>
                    <a:gs pos="0">
                      <a:srgbClr val="C00000"/>
                    </a:gs>
                  </a:gsLst>
                  <a:lin ang="2700000" scaled="1"/>
                </a:gradFill>
              </a:rPr>
              <a:t>Jesus was re-enacting Israel’s history</a:t>
            </a:r>
            <a:br>
              <a:rPr lang="en-AU" sz="3600" b="1" dirty="0">
                <a:gradFill>
                  <a:gsLst>
                    <a:gs pos="100000">
                      <a:srgbClr val="A40000"/>
                    </a:gs>
                    <a:gs pos="0">
                      <a:srgbClr val="C00000"/>
                    </a:gs>
                  </a:gsLst>
                  <a:lin ang="2700000" scaled="1"/>
                </a:gradFill>
              </a:rPr>
            </a:br>
            <a:r>
              <a:rPr lang="en-AU" sz="3600" b="1" dirty="0">
                <a:gradFill>
                  <a:gsLst>
                    <a:gs pos="100000">
                      <a:srgbClr val="A40000"/>
                    </a:gs>
                    <a:gs pos="0">
                      <a:srgbClr val="C00000"/>
                    </a:gs>
                  </a:gsLst>
                  <a:lin ang="2700000" scaled="1"/>
                </a:gradFill>
              </a:rPr>
              <a:t>by cursing the fig tree.</a:t>
            </a:r>
          </a:p>
        </p:txBody>
      </p:sp>
    </p:spTree>
    <p:extLst>
      <p:ext uri="{BB962C8B-B14F-4D97-AF65-F5344CB8AC3E}">
        <p14:creationId xmlns:p14="http://schemas.microsoft.com/office/powerpoint/2010/main" val="270011787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183</Words>
  <Application>Microsoft Macintosh PowerPoint</Application>
  <PresentationFormat>Widescreen</PresentationFormat>
  <Paragraphs>48</Paragraphs>
  <Slides>16</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Emptiness: Where are the Figs?</vt:lpstr>
      <vt:lpstr>PowerPoint Presentation</vt:lpstr>
      <vt:lpstr>PowerPoint Presentation</vt:lpstr>
      <vt:lpstr>Mark 11:12-14</vt:lpstr>
      <vt:lpstr>Mark 11:20-25</vt:lpstr>
      <vt:lpstr>Matthew 21:18-22</vt:lpstr>
      <vt:lpstr>The Fig Tree: Israel’s Spirituality</vt:lpstr>
      <vt:lpstr>The Fig Tree: Israel’s Spirituality</vt:lpstr>
      <vt:lpstr>The Fig Tree: Israel’s Spirituality</vt:lpstr>
      <vt:lpstr>Jesus cursed the fig tree for its deception. It was all leaves and no fruit.  Jesus was judging the spiritual emptiness he had been witnessing</vt:lpstr>
      <vt:lpstr>Mark 11:15-18</vt:lpstr>
      <vt:lpstr>Activity vs Impact Beware of emptiness masking itself: the thick lush leaves</vt:lpstr>
      <vt:lpstr>Producing Spiritual Fruit Starts and ends with dependence on the Father</vt:lpstr>
      <vt:lpstr>John 15:1-5</vt:lpstr>
      <vt:lpstr>Mark 11:20-25</vt:lpstr>
      <vt:lpstr>The withered fig tree reminds us:   It’s one thing to lack fruit out of season, it’s another thing to lack it while pretending to have 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Emptiness: Where are the Figs?</dc:title>
  <dc:creator>Gavin Brown</dc:creator>
  <cp:lastModifiedBy>Gavin Brown</cp:lastModifiedBy>
  <cp:revision>10</cp:revision>
  <cp:lastPrinted>2019-04-01T01:31:21Z</cp:lastPrinted>
  <dcterms:created xsi:type="dcterms:W3CDTF">2019-03-29T08:12:22Z</dcterms:created>
  <dcterms:modified xsi:type="dcterms:W3CDTF">2019-04-01T01:33:50Z</dcterms:modified>
</cp:coreProperties>
</file>